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Tahoma"/>
      <p:regular r:id="rId29"/>
      <p:bold r:id="rId30"/>
    </p:embeddedFont>
    <p:embeddedFont>
      <p:font typeface="Gill Sans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68CF509-FCB2-4A06-B31E-0DBFC7CE5F8E}">
  <a:tblStyle styleId="{468CF509-FCB2-4A06-B31E-0DBFC7CE5F8E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accent2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accent2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illSans-regular.fntdata"/><Relationship Id="rId30" Type="http://schemas.openxmlformats.org/officeDocument/2006/relationships/font" Target="fonts/Tahom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Gill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d30d01968_2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d30d01968_2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sinan 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2d30d01968_2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d30d01968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d30d01968_2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mahmut</a:t>
            </a:r>
            <a:endParaRPr/>
          </a:p>
        </p:txBody>
      </p:sp>
      <p:sp>
        <p:nvSpPr>
          <p:cNvPr id="219" name="Google Shape;219;g12d30d01968_2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d30d01968_2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2d30d01968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d30d01968_2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d30d01968_2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2d30d01968_2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d30d01968_2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d30d01968_2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12d30d01968_2_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d30d01968_2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d30d01968_2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2d30d01968_2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2d30d01968_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2d30d01968_2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2d30d01968_2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2d30d01968_2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2d30d01968_2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devre sunumu</a:t>
            </a:r>
            <a:endParaRPr/>
          </a:p>
        </p:txBody>
      </p:sp>
      <p:sp>
        <p:nvSpPr>
          <p:cNvPr id="282" name="Google Shape;282;g12d30d01968_2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d30d01968_2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d30d01968_2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abdullah</a:t>
            </a:r>
            <a:endParaRPr/>
          </a:p>
        </p:txBody>
      </p:sp>
      <p:sp>
        <p:nvSpPr>
          <p:cNvPr id="304" name="Google Shape;304;g12d30d01968_2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ed1e86af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ed1e86af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2ed1e86af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ed1e86af9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ed1e86af9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12ed1e86af9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2695194" y="4352544"/>
            <a:ext cx="6801612" cy="1239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 rot="5400000">
            <a:off x="4545009" y="324172"/>
            <a:ext cx="3101983" cy="7729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 rot="5400000">
            <a:off x="6810676" y="2779696"/>
            <a:ext cx="4983480" cy="1298608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2838641" y="329756"/>
            <a:ext cx="4983480" cy="6198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  <a:defRPr sz="38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2695194" y="4352465"/>
            <a:ext cx="6801612" cy="1265082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1581912" y="2638044"/>
            <a:ext cx="4271771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338315" y="2638044"/>
            <a:ext cx="4270247" cy="3101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idx="1" type="body"/>
          </p:nvPr>
        </p:nvSpPr>
        <p:spPr>
          <a:xfrm>
            <a:off x="158343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1583436" y="3143250"/>
            <a:ext cx="4270248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6338316" y="3143250"/>
            <a:ext cx="4253484" cy="2596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6338316" y="2313433"/>
            <a:ext cx="4270248" cy="704087"/>
          </a:xfrm>
          <a:prstGeom prst="rect">
            <a:avLst/>
          </a:prstGeom>
          <a:noFill/>
          <a:ln>
            <a:noFill/>
          </a:ln>
        </p:spPr>
        <p:txBody>
          <a:bodyPr anchorCtr="1" anchor="b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0" sz="19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type="title"/>
          </p:nvPr>
        </p:nvSpPr>
        <p:spPr>
          <a:xfrm>
            <a:off x="804672" y="2243828"/>
            <a:ext cx="4486656" cy="114149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6736080" y="804672"/>
            <a:ext cx="4815840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chemeClr val="dk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1115568" y="3549918"/>
            <a:ext cx="3794760" cy="2194036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08523" y="2243828"/>
            <a:ext cx="4494998" cy="11346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182875" spcFirstLastPara="1" rIns="182875" wrap="square" tIns="1828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Gill Sans"/>
              <a:buNone/>
              <a:defRPr sz="22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/>
          <p:nvPr>
            <p:ph idx="2" type="pic"/>
          </p:nvPr>
        </p:nvSpPr>
        <p:spPr>
          <a:xfrm>
            <a:off x="6095999" y="0"/>
            <a:ext cx="6102097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1115568" y="3549918"/>
            <a:ext cx="3794760" cy="2194037"/>
          </a:xfrm>
          <a:prstGeom prst="rect">
            <a:avLst/>
          </a:prstGeom>
          <a:noFill/>
          <a:ln>
            <a:noFill/>
          </a:ln>
        </p:spPr>
        <p:txBody>
          <a:bodyPr anchorCtr="1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  <a:defRPr sz="15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804672" y="6236208"/>
            <a:ext cx="5124797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2F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hyperlink" Target="https://randomnerdtutorials.com/esp32-door-status-telegram/#more-106942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4.jpg"/><Relationship Id="rId6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1673975" y="1195299"/>
            <a:ext cx="8991600" cy="14460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</a:pPr>
            <a:r>
              <a:rPr lang="en-US" sz="2700">
                <a:solidFill>
                  <a:schemeClr val="dk1"/>
                </a:solidFill>
                <a:highlight>
                  <a:srgbClr val="FFFFFF"/>
                </a:highlight>
              </a:rPr>
              <a:t>Door Status Monitor with Telegram Notifications</a:t>
            </a:r>
            <a:r>
              <a:rPr lang="en-US" sz="4000">
                <a:highlight>
                  <a:srgbClr val="FFFFFF"/>
                </a:highlight>
              </a:rPr>
              <a:t> </a:t>
            </a:r>
            <a:endParaRPr sz="5400">
              <a:highlight>
                <a:srgbClr val="FFFFFF"/>
              </a:highlight>
            </a:endParaRPr>
          </a:p>
        </p:txBody>
      </p:sp>
      <p:grpSp>
        <p:nvGrpSpPr>
          <p:cNvPr id="90" name="Google Shape;90;p13"/>
          <p:cNvGrpSpPr/>
          <p:nvPr/>
        </p:nvGrpSpPr>
        <p:grpSpPr>
          <a:xfrm>
            <a:off x="0" y="-4653"/>
            <a:ext cx="12191887" cy="713235"/>
            <a:chOff x="-324644" y="2222500"/>
            <a:chExt cx="22261685" cy="1302327"/>
          </a:xfrm>
        </p:grpSpPr>
        <p:sp>
          <p:nvSpPr>
            <p:cNvPr id="91" name="Google Shape;91;p13"/>
            <p:cNvSpPr/>
            <p:nvPr/>
          </p:nvSpPr>
          <p:spPr>
            <a:xfrm>
              <a:off x="-324644" y="2222500"/>
              <a:ext cx="5600193" cy="1302327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009EF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Semester II (2021-2022)</a:t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16363156" y="2222500"/>
              <a:ext cx="5573885" cy="1302327"/>
            </a:xfrm>
            <a:custGeom>
              <a:rect b="b" l="l" r="r" t="t"/>
              <a:pathLst>
                <a:path extrusionOk="0" h="440055" w="1883409">
                  <a:moveTo>
                    <a:pt x="0" y="0"/>
                  </a:moveTo>
                  <a:lnTo>
                    <a:pt x="0" y="439737"/>
                  </a:lnTo>
                  <a:lnTo>
                    <a:pt x="1883155" y="439737"/>
                  </a:lnTo>
                  <a:lnTo>
                    <a:pt x="1883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2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Course Code: </a:t>
              </a:r>
              <a:r>
                <a:rPr b="1" i="0" lang="en-US" sz="20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CPE316</a:t>
              </a:r>
              <a:r>
                <a:rPr b="0" i="0" lang="en-US" sz="20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 </a:t>
              </a:r>
              <a:endPara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5237956" y="2222500"/>
              <a:ext cx="5600193" cy="1302327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BF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Embedded Systems Course</a:t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0800556" y="2222500"/>
              <a:ext cx="5600193" cy="1302327"/>
            </a:xfrm>
            <a:custGeom>
              <a:rect b="b" l="l" r="r" t="t"/>
              <a:pathLst>
                <a:path extrusionOk="0" h="440055" w="1892300">
                  <a:moveTo>
                    <a:pt x="0" y="439737"/>
                  </a:moveTo>
                  <a:lnTo>
                    <a:pt x="1892300" y="439737"/>
                  </a:lnTo>
                  <a:lnTo>
                    <a:pt x="1892300" y="0"/>
                  </a:lnTo>
                  <a:lnTo>
                    <a:pt x="0" y="0"/>
                  </a:lnTo>
                  <a:lnTo>
                    <a:pt x="0" y="439737"/>
                  </a:lnTo>
                  <a:close/>
                </a:path>
              </a:pathLst>
            </a:custGeom>
            <a:solidFill>
              <a:srgbClr val="FFA10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Final Project Presentation</a:t>
              </a:r>
              <a:endParaRPr b="0" i="0" sz="2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95" name="Google Shape;9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48" y="1189296"/>
            <a:ext cx="1402269" cy="108195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6" name="Google Shape;96;p13"/>
          <p:cNvGraphicFramePr/>
          <p:nvPr/>
        </p:nvGraphicFramePr>
        <p:xfrm>
          <a:off x="2022578" y="312786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{468CF509-FCB2-4A06-B31E-0DBFC7CE5F8E}</a:tableStyleId>
              </a:tblPr>
              <a:tblGrid>
                <a:gridCol w="3938625"/>
                <a:gridCol w="3938625"/>
              </a:tblGrid>
              <a:tr h="311650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rPr lang="en-US" sz="1800" u="none" cap="none" strike="noStrike"/>
                        <a:t>Team </a:t>
                      </a:r>
                      <a:r>
                        <a:rPr lang="en-US" sz="1800"/>
                        <a:t>!404 </a:t>
                      </a:r>
                      <a:r>
                        <a:rPr lang="en-US" sz="1800" u="none" cap="none" strike="noStrike"/>
                        <a:t>members: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</a:tr>
              <a:tr h="603125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Berkay tunç </a:t>
                      </a:r>
                      <a:endParaRPr sz="15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1810213029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AMER ALYASIN </a:t>
                      </a:r>
                      <a:endParaRPr sz="15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/>
                        <a:t>         2017710213014</a:t>
                      </a:r>
                      <a:endParaRPr sz="15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79125">
                <a:tc>
                  <a:txBody>
                    <a:bodyPr/>
                    <a:lstStyle/>
                    <a:p>
                      <a:pPr indent="-3238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Mahamat Haroun Djouma</a:t>
                      </a:r>
                      <a:endParaRPr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/>
                        <a:t>         1910213544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/>
                        <a:t>Sinan Can CENGİZ</a:t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2010213552</a:t>
                      </a:r>
                      <a:endParaRPr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545375"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Mahamout Ouchar Cherif</a:t>
                      </a:r>
                      <a:endParaRPr sz="1500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1810213023</a:t>
                      </a:r>
                      <a:endParaRPr sz="15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Serhan çetinkaya </a:t>
                      </a:r>
                      <a:endParaRPr sz="1500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1810213097</a:t>
                      </a:r>
                      <a:endParaRPr sz="1500"/>
                    </a:p>
                  </a:txBody>
                  <a:tcPr marT="45725" marB="45725" marR="91450" marL="91450"/>
                </a:tc>
              </a:tr>
              <a:tr h="545375"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Abdallah Alsayyed Ahmad</a:t>
                      </a:r>
                      <a:endParaRPr sz="15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/>
                        <a:t>        1810213532</a:t>
                      </a:r>
                      <a:endParaRPr sz="15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Gill Sans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Atacan Özbay</a:t>
                      </a:r>
                      <a:endParaRPr sz="1500"/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1810213032</a:t>
                      </a:r>
                      <a:endParaRPr sz="15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1767334" y="2728122"/>
            <a:ext cx="89916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000">
                <a:solidFill>
                  <a:srgbClr val="3F3F3F"/>
                </a:solidFill>
              </a:rPr>
              <a:t>Supervisors:   Dr. Iman Elawady</a:t>
            </a:r>
            <a:r>
              <a:rPr lang="en-US"/>
              <a:t> ; </a:t>
            </a:r>
            <a:r>
              <a:rPr lang="en-US" sz="2000">
                <a:solidFill>
                  <a:srgbClr val="3F3F3F"/>
                </a:solidFill>
              </a:rPr>
              <a:t>ENG. Michael B.Khani</a:t>
            </a:r>
            <a:endParaRPr sz="2000">
              <a:solidFill>
                <a:srgbClr val="3F3F3F"/>
              </a:solidFill>
            </a:endParaRPr>
          </a:p>
        </p:txBody>
      </p:sp>
      <p:sp>
        <p:nvSpPr>
          <p:cNvPr id="98" name="Google Shape;98;p13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ill Sans"/>
              <a:buNone/>
            </a:pPr>
            <a:r>
              <a:rPr lang="en-US" sz="3800"/>
              <a:t>RELATED WORKS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5" name="Google Shape;2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750" y="2153292"/>
            <a:ext cx="5866545" cy="4399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Improvement</a:t>
            </a:r>
            <a:endParaRPr/>
          </a:p>
        </p:txBody>
      </p:sp>
      <p:sp>
        <p:nvSpPr>
          <p:cNvPr id="222" name="Google Shape;222;p23"/>
          <p:cNvSpPr txBox="1"/>
          <p:nvPr>
            <p:ph idx="1" type="body"/>
          </p:nvPr>
        </p:nvSpPr>
        <p:spPr>
          <a:xfrm>
            <a:off x="325603" y="2628625"/>
            <a:ext cx="5834400" cy="31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 the </a:t>
            </a:r>
            <a:r>
              <a:rPr lang="en-US" sz="2000"/>
              <a:t>future</a:t>
            </a:r>
            <a:r>
              <a:rPr lang="en-US" sz="2000"/>
              <a:t> we may add a life battery to our chip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Design the product towards commerces and offices door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Send a notification to the police directly</a:t>
            </a:r>
            <a:endParaRPr sz="20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53" y="5296967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978" y="5296967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1603" y="5296967"/>
            <a:ext cx="8572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878" y="2628617"/>
            <a:ext cx="5013105" cy="3759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PROJECT DESIGN</a:t>
            </a:r>
            <a:endParaRPr/>
          </a:p>
        </p:txBody>
      </p:sp>
      <p:sp>
        <p:nvSpPr>
          <p:cNvPr id="233" name="Google Shape;233;p2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"/>
          <p:cNvSpPr txBox="1"/>
          <p:nvPr>
            <p:ph type="title"/>
          </p:nvPr>
        </p:nvSpPr>
        <p:spPr>
          <a:xfrm>
            <a:off x="491319" y="336895"/>
            <a:ext cx="11134500" cy="118860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DESIGN</a:t>
            </a:r>
            <a:endParaRPr/>
          </a:p>
        </p:txBody>
      </p:sp>
      <p:sp>
        <p:nvSpPr>
          <p:cNvPr id="239" name="Google Shape;239;p25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  <a:solidFill>
            <a:srgbClr val="1D1D1D">
              <a:alpha val="69800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0" name="Google Shape;240;p25"/>
          <p:cNvSpPr txBox="1"/>
          <p:nvPr/>
        </p:nvSpPr>
        <p:spPr>
          <a:xfrm>
            <a:off x="511800" y="1995975"/>
            <a:ext cx="4155600" cy="3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Gill Sans"/>
                <a:ea typeface="Gill Sans"/>
                <a:cs typeface="Gill Sans"/>
                <a:sym typeface="Gill Sans"/>
              </a:rPr>
              <a:t>Materials used : 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ESP32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1× Magnetic Reed Switch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1× 10kΩ resistor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power bank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usb cable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Jumper wire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6475" y="2106025"/>
            <a:ext cx="6776100" cy="35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idx="1" type="body"/>
          </p:nvPr>
        </p:nvSpPr>
        <p:spPr>
          <a:xfrm>
            <a:off x="2131375" y="754650"/>
            <a:ext cx="4414800" cy="4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US" sz="2000"/>
              <a:t>Esp32 doit devkit 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/>
          </a:p>
        </p:txBody>
      </p:sp>
      <p:sp>
        <p:nvSpPr>
          <p:cNvPr id="248" name="Google Shape;248;p26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150" y="1435913"/>
            <a:ext cx="3737250" cy="29626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2323525" y="4616350"/>
            <a:ext cx="426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The esp32 is connected to the contact 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switch</a:t>
            </a: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with a jumper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51" name="Google Shape;2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900" y="1429600"/>
            <a:ext cx="3457575" cy="29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>
            <p:ph idx="1" type="body"/>
          </p:nvPr>
        </p:nvSpPr>
        <p:spPr>
          <a:xfrm>
            <a:off x="6839637" y="754650"/>
            <a:ext cx="3362100" cy="4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US" sz="2020"/>
              <a:t>Magnetic reed switch</a:t>
            </a:r>
            <a:endParaRPr sz="202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720"/>
          </a:p>
        </p:txBody>
      </p:sp>
      <p:sp>
        <p:nvSpPr>
          <p:cNvPr id="253" name="Google Shape;253;p26"/>
          <p:cNvSpPr txBox="1"/>
          <p:nvPr>
            <p:ph idx="1" type="body"/>
          </p:nvPr>
        </p:nvSpPr>
        <p:spPr>
          <a:xfrm>
            <a:off x="6791912" y="4603725"/>
            <a:ext cx="3362100" cy="46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-US" sz="1420"/>
              <a:t>used to detect whenever there is contact </a:t>
            </a:r>
            <a:endParaRPr sz="142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40"/>
              <a:buNone/>
            </a:pPr>
            <a:r>
              <a:t/>
            </a:r>
            <a:endParaRPr sz="72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the magnetic switch works ?</a:t>
            </a:r>
            <a:endParaRPr/>
          </a:p>
        </p:txBody>
      </p:sp>
      <p:sp>
        <p:nvSpPr>
          <p:cNvPr id="260" name="Google Shape;260;p27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1" name="Google Shape;2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963" y="2496550"/>
            <a:ext cx="5878125" cy="31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DESIGN</a:t>
            </a:r>
            <a:endParaRPr/>
          </a:p>
        </p:txBody>
      </p:sp>
      <p:sp>
        <p:nvSpPr>
          <p:cNvPr id="268" name="Google Shape;268;p28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28"/>
          <p:cNvSpPr txBox="1"/>
          <p:nvPr/>
        </p:nvSpPr>
        <p:spPr>
          <a:xfrm>
            <a:off x="9022075" y="3301375"/>
            <a:ext cx="383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Connected to 3v3 </a:t>
            </a:r>
            <a:r>
              <a:rPr lang="en-US" sz="16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GND2</a:t>
            </a:r>
            <a:r>
              <a:rPr lang="en-US" sz="1600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rPr>
              <a:t> and D4</a:t>
            </a:r>
            <a:endParaRPr sz="1200"/>
          </a:p>
        </p:txBody>
      </p:sp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25" y="2330025"/>
            <a:ext cx="6477499" cy="425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title"/>
          </p:nvPr>
        </p:nvSpPr>
        <p:spPr>
          <a:xfrm>
            <a:off x="2313036" y="258417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design picture</a:t>
            </a:r>
            <a:endParaRPr/>
          </a:p>
        </p:txBody>
      </p:sp>
      <p:sp>
        <p:nvSpPr>
          <p:cNvPr id="277" name="Google Shape;277;p29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8" name="Google Shape;2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875" y="1770800"/>
            <a:ext cx="6808250" cy="478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0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Telegram bot </a:t>
            </a:r>
            <a:endParaRPr/>
          </a:p>
        </p:txBody>
      </p:sp>
      <p:sp>
        <p:nvSpPr>
          <p:cNvPr id="285" name="Google Shape;285;p30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100" y="2279550"/>
            <a:ext cx="6420900" cy="39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2600" y="1302777"/>
            <a:ext cx="5900856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1"/>
          <p:cNvSpPr txBox="1"/>
          <p:nvPr>
            <p:ph type="title"/>
          </p:nvPr>
        </p:nvSpPr>
        <p:spPr>
          <a:xfrm>
            <a:off x="491319" y="336895"/>
            <a:ext cx="11134572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PROJECT DESIGN</a:t>
            </a:r>
            <a:endParaRPr/>
          </a:p>
        </p:txBody>
      </p:sp>
      <p:sp>
        <p:nvSpPr>
          <p:cNvPr id="293" name="Google Shape;293;p31"/>
          <p:cNvSpPr txBox="1"/>
          <p:nvPr>
            <p:ph idx="1" type="body"/>
          </p:nvPr>
        </p:nvSpPr>
        <p:spPr>
          <a:xfrm>
            <a:off x="491319" y="1764588"/>
            <a:ext cx="11134572" cy="45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Hardware constraint :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No reliable alimentation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Chip less </a:t>
            </a:r>
            <a:r>
              <a:rPr lang="en-US" sz="2200"/>
              <a:t>efficient</a:t>
            </a:r>
            <a:r>
              <a:rPr lang="en-US" sz="2200"/>
              <a:t> and its size is too big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Need to troubleshoot every time the code is modified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t/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Software constraint : 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Need to load the code to the chip every time we need to change the internet connection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Chip </a:t>
            </a:r>
            <a:r>
              <a:rPr lang="en-US" sz="2200"/>
              <a:t>disconnect</a:t>
            </a:r>
            <a:r>
              <a:rPr lang="en-US" sz="2200"/>
              <a:t> itself every 2 hours</a:t>
            </a:r>
            <a:endParaRPr sz="2200"/>
          </a:p>
        </p:txBody>
      </p:sp>
      <p:sp>
        <p:nvSpPr>
          <p:cNvPr id="294" name="Google Shape;294;p3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2600" y="1302777"/>
            <a:ext cx="5900856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4"/>
          <p:cNvSpPr txBox="1"/>
          <p:nvPr>
            <p:ph type="title"/>
          </p:nvPr>
        </p:nvSpPr>
        <p:spPr>
          <a:xfrm>
            <a:off x="491319" y="336895"/>
            <a:ext cx="11134572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CONTENTS</a:t>
            </a:r>
            <a:endParaRPr/>
          </a:p>
        </p:txBody>
      </p:sp>
      <p:grpSp>
        <p:nvGrpSpPr>
          <p:cNvPr id="105" name="Google Shape;105;p14"/>
          <p:cNvGrpSpPr/>
          <p:nvPr/>
        </p:nvGrpSpPr>
        <p:grpSpPr>
          <a:xfrm>
            <a:off x="490538" y="1765855"/>
            <a:ext cx="11134725" cy="4551838"/>
            <a:chOff x="0" y="555"/>
            <a:chExt cx="11134725" cy="4551838"/>
          </a:xfrm>
        </p:grpSpPr>
        <p:cxnSp>
          <p:nvCxnSpPr>
            <p:cNvPr id="106" name="Google Shape;106;p14"/>
            <p:cNvCxnSpPr/>
            <p:nvPr/>
          </p:nvCxnSpPr>
          <p:spPr>
            <a:xfrm>
              <a:off x="0" y="555"/>
              <a:ext cx="11134725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49535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07" name="Google Shape;107;p14"/>
            <p:cNvSpPr/>
            <p:nvPr/>
          </p:nvSpPr>
          <p:spPr>
            <a:xfrm>
              <a:off x="0" y="555"/>
              <a:ext cx="2226945" cy="910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0" y="555"/>
              <a:ext cx="2226945" cy="910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b="1"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Introduction</a:t>
              </a:r>
              <a:endPara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393965" y="21714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2393965" y="21714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Summary</a:t>
              </a:r>
              <a:endParaRPr/>
            </a:p>
          </p:txBody>
        </p:sp>
        <p:cxnSp>
          <p:nvCxnSpPr>
            <p:cNvPr id="111" name="Google Shape;111;p14"/>
            <p:cNvCxnSpPr/>
            <p:nvPr/>
          </p:nvCxnSpPr>
          <p:spPr>
            <a:xfrm>
              <a:off x="2226945" y="444893"/>
              <a:ext cx="8907780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C0C1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2" name="Google Shape;112;p14"/>
            <p:cNvSpPr/>
            <p:nvPr/>
          </p:nvSpPr>
          <p:spPr>
            <a:xfrm>
              <a:off x="2393965" y="466052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2393965" y="466052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Goals</a:t>
              </a:r>
              <a:endParaRPr/>
            </a:p>
          </p:txBody>
        </p:sp>
        <p:cxnSp>
          <p:nvCxnSpPr>
            <p:cNvPr id="114" name="Google Shape;114;p14"/>
            <p:cNvCxnSpPr/>
            <p:nvPr/>
          </p:nvCxnSpPr>
          <p:spPr>
            <a:xfrm>
              <a:off x="2226945" y="889231"/>
              <a:ext cx="8907780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C0C1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14"/>
            <p:cNvCxnSpPr/>
            <p:nvPr/>
          </p:nvCxnSpPr>
          <p:spPr>
            <a:xfrm>
              <a:off x="0" y="910923"/>
              <a:ext cx="11134725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49535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6" name="Google Shape;116;p14"/>
            <p:cNvSpPr/>
            <p:nvPr/>
          </p:nvSpPr>
          <p:spPr>
            <a:xfrm>
              <a:off x="0" y="910923"/>
              <a:ext cx="2226945" cy="910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0" y="910923"/>
              <a:ext cx="2226945" cy="910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b="1"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Related Works</a:t>
              </a:r>
              <a:endPara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2393965" y="932082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2393965" y="932082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Application</a:t>
              </a:r>
              <a:endParaRPr/>
            </a:p>
          </p:txBody>
        </p:sp>
        <p:cxnSp>
          <p:nvCxnSpPr>
            <p:cNvPr id="120" name="Google Shape;120;p14"/>
            <p:cNvCxnSpPr/>
            <p:nvPr/>
          </p:nvCxnSpPr>
          <p:spPr>
            <a:xfrm>
              <a:off x="2226945" y="1355261"/>
              <a:ext cx="8907780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C0C1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1" name="Google Shape;121;p14"/>
            <p:cNvSpPr/>
            <p:nvPr/>
          </p:nvSpPr>
          <p:spPr>
            <a:xfrm>
              <a:off x="2393965" y="1376420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2393965" y="1376420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Objectives</a:t>
              </a:r>
              <a:endParaRPr/>
            </a:p>
          </p:txBody>
        </p:sp>
        <p:cxnSp>
          <p:nvCxnSpPr>
            <p:cNvPr id="123" name="Google Shape;123;p14"/>
            <p:cNvCxnSpPr/>
            <p:nvPr/>
          </p:nvCxnSpPr>
          <p:spPr>
            <a:xfrm>
              <a:off x="2226945" y="1799598"/>
              <a:ext cx="8907780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C0C1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14"/>
            <p:cNvCxnSpPr/>
            <p:nvPr/>
          </p:nvCxnSpPr>
          <p:spPr>
            <a:xfrm>
              <a:off x="0" y="1821291"/>
              <a:ext cx="11134725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49535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5" name="Google Shape;125;p14"/>
            <p:cNvSpPr/>
            <p:nvPr/>
          </p:nvSpPr>
          <p:spPr>
            <a:xfrm>
              <a:off x="0" y="1821291"/>
              <a:ext cx="2226945" cy="910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 txBox="1"/>
            <p:nvPr/>
          </p:nvSpPr>
          <p:spPr>
            <a:xfrm>
              <a:off x="0" y="1821291"/>
              <a:ext cx="2226945" cy="910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b="1"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Project Design</a:t>
              </a:r>
              <a:endPara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393965" y="1842450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2393965" y="1842450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Hardware</a:t>
              </a:r>
              <a:endParaRPr/>
            </a:p>
          </p:txBody>
        </p:sp>
        <p:cxnSp>
          <p:nvCxnSpPr>
            <p:cNvPr id="129" name="Google Shape;129;p14"/>
            <p:cNvCxnSpPr/>
            <p:nvPr/>
          </p:nvCxnSpPr>
          <p:spPr>
            <a:xfrm>
              <a:off x="2226945" y="2265628"/>
              <a:ext cx="8907780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C0C1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0" name="Google Shape;130;p14"/>
            <p:cNvSpPr/>
            <p:nvPr/>
          </p:nvSpPr>
          <p:spPr>
            <a:xfrm>
              <a:off x="2393965" y="2286787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 txBox="1"/>
            <p:nvPr/>
          </p:nvSpPr>
          <p:spPr>
            <a:xfrm>
              <a:off x="2393965" y="2286787"/>
              <a:ext cx="8740759" cy="423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Software</a:t>
              </a:r>
              <a:endParaRPr/>
            </a:p>
          </p:txBody>
        </p:sp>
        <p:cxnSp>
          <p:nvCxnSpPr>
            <p:cNvPr id="132" name="Google Shape;132;p14"/>
            <p:cNvCxnSpPr/>
            <p:nvPr/>
          </p:nvCxnSpPr>
          <p:spPr>
            <a:xfrm>
              <a:off x="2226945" y="2709966"/>
              <a:ext cx="8907780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C0C1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14"/>
            <p:cNvCxnSpPr/>
            <p:nvPr/>
          </p:nvCxnSpPr>
          <p:spPr>
            <a:xfrm>
              <a:off x="0" y="2731658"/>
              <a:ext cx="11134725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49535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4" name="Google Shape;134;p14"/>
            <p:cNvSpPr/>
            <p:nvPr/>
          </p:nvSpPr>
          <p:spPr>
            <a:xfrm>
              <a:off x="0" y="2731658"/>
              <a:ext cx="2226945" cy="910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0" y="2731658"/>
              <a:ext cx="2226945" cy="910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b="1"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Conclusion</a:t>
              </a:r>
              <a:endParaRPr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2393965" y="2745883"/>
              <a:ext cx="8740759" cy="284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 txBox="1"/>
            <p:nvPr/>
          </p:nvSpPr>
          <p:spPr>
            <a:xfrm>
              <a:off x="2393965" y="2745883"/>
              <a:ext cx="8740759" cy="284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Challenges</a:t>
              </a:r>
              <a:endParaRPr/>
            </a:p>
          </p:txBody>
        </p:sp>
        <p:cxnSp>
          <p:nvCxnSpPr>
            <p:cNvPr id="138" name="Google Shape;138;p14"/>
            <p:cNvCxnSpPr/>
            <p:nvPr/>
          </p:nvCxnSpPr>
          <p:spPr>
            <a:xfrm>
              <a:off x="2226945" y="3030373"/>
              <a:ext cx="8907780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C0C1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9" name="Google Shape;139;p14"/>
            <p:cNvSpPr/>
            <p:nvPr/>
          </p:nvSpPr>
          <p:spPr>
            <a:xfrm>
              <a:off x="2393965" y="3044597"/>
              <a:ext cx="8740759" cy="284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4"/>
            <p:cNvSpPr txBox="1"/>
            <p:nvPr/>
          </p:nvSpPr>
          <p:spPr>
            <a:xfrm>
              <a:off x="2393965" y="3044597"/>
              <a:ext cx="8740759" cy="284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Results</a:t>
              </a:r>
              <a:endParaRPr/>
            </a:p>
          </p:txBody>
        </p:sp>
        <p:cxnSp>
          <p:nvCxnSpPr>
            <p:cNvPr id="141" name="Google Shape;141;p14"/>
            <p:cNvCxnSpPr/>
            <p:nvPr/>
          </p:nvCxnSpPr>
          <p:spPr>
            <a:xfrm>
              <a:off x="2226945" y="3329087"/>
              <a:ext cx="8907780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C0C1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2" name="Google Shape;142;p14"/>
            <p:cNvSpPr/>
            <p:nvPr/>
          </p:nvSpPr>
          <p:spPr>
            <a:xfrm>
              <a:off x="2393965" y="3343312"/>
              <a:ext cx="8740759" cy="284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4"/>
            <p:cNvSpPr txBox="1"/>
            <p:nvPr/>
          </p:nvSpPr>
          <p:spPr>
            <a:xfrm>
              <a:off x="2393965" y="3343312"/>
              <a:ext cx="8740759" cy="2844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Future works</a:t>
              </a:r>
              <a:endParaRPr/>
            </a:p>
          </p:txBody>
        </p:sp>
        <p:cxnSp>
          <p:nvCxnSpPr>
            <p:cNvPr id="144" name="Google Shape;144;p14"/>
            <p:cNvCxnSpPr/>
            <p:nvPr/>
          </p:nvCxnSpPr>
          <p:spPr>
            <a:xfrm>
              <a:off x="2226945" y="3627802"/>
              <a:ext cx="8907780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C0C1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14"/>
            <p:cNvCxnSpPr/>
            <p:nvPr/>
          </p:nvCxnSpPr>
          <p:spPr>
            <a:xfrm>
              <a:off x="0" y="3642026"/>
              <a:ext cx="11134725" cy="0"/>
            </a:xfrm>
            <a:prstGeom prst="straightConnector1">
              <a:avLst/>
            </a:prstGeom>
            <a:solidFill>
              <a:srgbClr val="495356"/>
            </a:solidFill>
            <a:ln cap="flat" cmpd="sng" w="12700">
              <a:solidFill>
                <a:srgbClr val="495356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6" name="Google Shape;146;p14"/>
            <p:cNvSpPr/>
            <p:nvPr/>
          </p:nvSpPr>
          <p:spPr>
            <a:xfrm>
              <a:off x="0" y="3642026"/>
              <a:ext cx="2226945" cy="910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 txBox="1"/>
            <p:nvPr/>
          </p:nvSpPr>
          <p:spPr>
            <a:xfrm>
              <a:off x="0" y="3642026"/>
              <a:ext cx="2226945" cy="9103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ill Sans"/>
                <a:buNone/>
              </a:pPr>
              <a:r>
                <a:rPr lang="en-US" sz="20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References</a:t>
              </a:r>
              <a:endParaRPr/>
            </a:p>
          </p:txBody>
        </p:sp>
      </p:grpSp>
      <p:sp>
        <p:nvSpPr>
          <p:cNvPr id="148" name="Google Shape;148;p1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00" name="Google Shape;300;p32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165250" y="194825"/>
            <a:ext cx="6202200" cy="2757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But Our has 1 extra improvement that changes everything 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Since we are using a telegram bot, data of the user secure is and can not leak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525" y="2397600"/>
            <a:ext cx="4762349" cy="36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3350" y="2274975"/>
            <a:ext cx="4006284" cy="36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150" y="3716725"/>
            <a:ext cx="2092800" cy="8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5280" y="1151946"/>
            <a:ext cx="5901439" cy="45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>
            <p:ph type="title"/>
          </p:nvPr>
        </p:nvSpPr>
        <p:spPr>
          <a:xfrm>
            <a:off x="491319" y="336895"/>
            <a:ext cx="11134572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17" name="Google Shape;317;p34"/>
          <p:cNvSpPr txBox="1"/>
          <p:nvPr>
            <p:ph idx="1" type="body"/>
          </p:nvPr>
        </p:nvSpPr>
        <p:spPr>
          <a:xfrm>
            <a:off x="491319" y="1764588"/>
            <a:ext cx="11134500" cy="45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The product is still in prototype version it still has a lot improve but has an enormous potential </a:t>
            </a:r>
            <a:endParaRPr sz="2200"/>
          </a:p>
          <a:p>
            <a:pPr indent="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In the future we may add a efficient power supply, reduce the chip size and enable the functionality of sending notification to the police</a:t>
            </a:r>
            <a:endParaRPr sz="2200"/>
          </a:p>
        </p:txBody>
      </p:sp>
      <p:sp>
        <p:nvSpPr>
          <p:cNvPr id="318" name="Google Shape;318;p34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5280" y="1151946"/>
            <a:ext cx="5901439" cy="4554107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5"/>
          <p:cNvSpPr txBox="1"/>
          <p:nvPr>
            <p:ph idx="1" type="body"/>
          </p:nvPr>
        </p:nvSpPr>
        <p:spPr>
          <a:xfrm>
            <a:off x="528714" y="274320"/>
            <a:ext cx="11134572" cy="584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i="0" lang="en-US" sz="2200">
                <a:solidFill>
                  <a:srgbClr val="01548A"/>
                </a:solidFill>
                <a:latin typeface="Tahoma"/>
                <a:ea typeface="Tahoma"/>
                <a:cs typeface="Tahoma"/>
                <a:sym typeface="Tahoma"/>
              </a:rPr>
              <a:t>References</a:t>
            </a:r>
            <a:endParaRPr b="1" i="0">
              <a:solidFill>
                <a:srgbClr val="01548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https://randomnerdtutorials.com/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wowki.com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wikipedia.com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rial"/>
              <a:buChar char="•"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Youtube.com</a:t>
            </a:r>
            <a:endParaRPr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25" name="Google Shape;325;p3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54" name="Google Shape;154;p15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"/>
          <p:cNvSpPr txBox="1"/>
          <p:nvPr>
            <p:ph idx="1" type="body"/>
          </p:nvPr>
        </p:nvSpPr>
        <p:spPr>
          <a:xfrm>
            <a:off x="2231136" y="2638044"/>
            <a:ext cx="7729800" cy="31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6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0" y="0"/>
            <a:ext cx="1212052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2600" y="1302777"/>
            <a:ext cx="5900856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/>
          <p:nvPr>
            <p:ph type="title"/>
          </p:nvPr>
        </p:nvSpPr>
        <p:spPr>
          <a:xfrm>
            <a:off x="491319" y="336895"/>
            <a:ext cx="11134572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/>
              <a:t>INTRODUCTION</a:t>
            </a:r>
            <a:endParaRPr/>
          </a:p>
        </p:txBody>
      </p:sp>
      <p:sp>
        <p:nvSpPr>
          <p:cNvPr id="170" name="Google Shape;170;p17"/>
          <p:cNvSpPr txBox="1"/>
          <p:nvPr>
            <p:ph idx="1" type="body"/>
          </p:nvPr>
        </p:nvSpPr>
        <p:spPr>
          <a:xfrm>
            <a:off x="491319" y="1764588"/>
            <a:ext cx="6307688" cy="45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Summary</a:t>
            </a:r>
            <a:endParaRPr b="1" sz="2200"/>
          </a:p>
          <a:p>
            <a:pPr indent="-2413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55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In this project, we’ll create a Telegram Bot that will send messages to your Telegram account whenever a door changes state. To detect the change, we’ll use a magnetic contact switch.</a:t>
            </a:r>
            <a:endParaRPr sz="1800"/>
          </a:p>
          <a:p>
            <a:pPr indent="-2413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550">
                <a:solidFill>
                  <a:srgbClr val="3A3A3A"/>
                </a:solidFill>
                <a:latin typeface="Arial"/>
                <a:ea typeface="Arial"/>
                <a:cs typeface="Arial"/>
                <a:sym typeface="Arial"/>
              </a:rPr>
              <a:t>A magnetic contact switch is basically a reed switch encased in a plastic shell so that you can easily apply it to a door, a window, or a drawer to detect if it is open or closed.</a:t>
            </a:r>
            <a:endParaRPr sz="1800"/>
          </a:p>
          <a:p>
            <a:pPr indent="-889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200"/>
          </a:p>
          <a:p>
            <a:pPr indent="-889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200"/>
          </a:p>
        </p:txBody>
      </p:sp>
      <p:sp>
        <p:nvSpPr>
          <p:cNvPr id="171" name="Google Shape;171;p17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2" name="Google Shape;1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3375" y="2033125"/>
            <a:ext cx="4692525" cy="33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2231136" y="964692"/>
            <a:ext cx="7729800" cy="1188600"/>
          </a:xfrm>
          <a:prstGeom prst="rect">
            <a:avLst/>
          </a:prstGeom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 txBox="1"/>
          <p:nvPr>
            <p:ph idx="1" type="body"/>
          </p:nvPr>
        </p:nvSpPr>
        <p:spPr>
          <a:xfrm>
            <a:off x="2231136" y="2638044"/>
            <a:ext cx="7729800" cy="310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>
            <p:ph idx="12" type="sldNum"/>
          </p:nvPr>
        </p:nvSpPr>
        <p:spPr>
          <a:xfrm>
            <a:off x="10758922" y="6217920"/>
            <a:ext cx="365700" cy="365700"/>
          </a:xfrm>
          <a:prstGeom prst="ellipse">
            <a:avLst/>
          </a:prstGeom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1" name="Google Shape;1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2600" y="1302777"/>
            <a:ext cx="5900856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>
            <p:ph type="title"/>
          </p:nvPr>
        </p:nvSpPr>
        <p:spPr>
          <a:xfrm>
            <a:off x="491319" y="336895"/>
            <a:ext cx="11134572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 sz="2800"/>
              <a:t>INTRODUCTION</a:t>
            </a:r>
            <a:endParaRPr/>
          </a:p>
        </p:txBody>
      </p:sp>
      <p:sp>
        <p:nvSpPr>
          <p:cNvPr id="188" name="Google Shape;188;p19"/>
          <p:cNvSpPr txBox="1"/>
          <p:nvPr>
            <p:ph idx="1" type="body"/>
          </p:nvPr>
        </p:nvSpPr>
        <p:spPr>
          <a:xfrm>
            <a:off x="491319" y="1764588"/>
            <a:ext cx="6307688" cy="45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b="1" lang="en-US" sz="2400"/>
              <a:t>Goals</a:t>
            </a:r>
            <a:endParaRPr b="1" sz="2200"/>
          </a:p>
          <a:p>
            <a:pPr indent="-2413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00"/>
              <a:t>Being notified whenever our home door, window or even our locker is opened</a:t>
            </a:r>
            <a:endParaRPr sz="1800"/>
          </a:p>
          <a:p>
            <a:pPr indent="-2413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00"/>
              <a:t>Receive the signal in a fraction of seconds</a:t>
            </a:r>
            <a:endParaRPr sz="1800"/>
          </a:p>
          <a:p>
            <a:pPr indent="-2032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Avoid data leakage, the signal and the data are kept with the user </a:t>
            </a:r>
            <a:endParaRPr sz="1800"/>
          </a:p>
          <a:p>
            <a:pPr indent="-203200" lvl="1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</a:t>
            </a:r>
            <a:r>
              <a:rPr lang="en-US" sz="1800"/>
              <a:t>educe the rate of theft</a:t>
            </a:r>
            <a:endParaRPr sz="1800"/>
          </a:p>
        </p:txBody>
      </p:sp>
      <p:sp>
        <p:nvSpPr>
          <p:cNvPr id="189" name="Google Shape;189;p19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675" y="2090150"/>
            <a:ext cx="4652575" cy="347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title"/>
          </p:nvPr>
        </p:nvSpPr>
        <p:spPr>
          <a:xfrm>
            <a:off x="1600200" y="2386744"/>
            <a:ext cx="8991600" cy="164592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182875" lIns="274300" spcFirstLastPara="1" rIns="274300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800"/>
              <a:buFont typeface="Gill Sans"/>
              <a:buNone/>
            </a:pPr>
            <a:r>
              <a:rPr lang="en-US"/>
              <a:t>RELATED WORKS</a:t>
            </a:r>
            <a:endParaRPr/>
          </a:p>
        </p:txBody>
      </p:sp>
      <p:sp>
        <p:nvSpPr>
          <p:cNvPr id="196" name="Google Shape;196;p20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2600" y="1302777"/>
            <a:ext cx="5900856" cy="45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>
            <p:ph type="title"/>
          </p:nvPr>
        </p:nvSpPr>
        <p:spPr>
          <a:xfrm>
            <a:off x="491319" y="336895"/>
            <a:ext cx="11134572" cy="1188720"/>
          </a:xfrm>
          <a:prstGeom prst="rect">
            <a:avLst/>
          </a:prstGeom>
          <a:solidFill>
            <a:schemeClr val="lt1"/>
          </a:solidFill>
          <a:ln cap="sq" cmpd="sng" w="3175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</a:pPr>
            <a:r>
              <a:rPr lang="en-US"/>
              <a:t>RELATED WORKS</a:t>
            </a:r>
            <a:endParaRPr/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491319" y="1764588"/>
            <a:ext cx="11134572" cy="45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It exist in the market a variety of other sensor model </a:t>
            </a:r>
            <a:endParaRPr sz="2000"/>
          </a:p>
        </p:txBody>
      </p:sp>
      <p:sp>
        <p:nvSpPr>
          <p:cNvPr id="204" name="Google Shape;204;p21"/>
          <p:cNvSpPr/>
          <p:nvPr>
            <p:ph idx="12" type="sldNum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3"/>
            </a:srgbClr>
          </a:solidFill>
          <a:ln>
            <a:noFill/>
          </a:ln>
        </p:spPr>
        <p:txBody>
          <a:bodyPr anchorCtr="0" anchor="ctr" bIns="45700" lIns="18275" spcFirstLastPara="1" rIns="1827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25" y="2548100"/>
            <a:ext cx="3027300" cy="40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9200" y="2548100"/>
            <a:ext cx="3027300" cy="40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2363" y="2548100"/>
            <a:ext cx="3150701" cy="40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